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47" autoAdjust="0"/>
  </p:normalViewPr>
  <p:slideViewPr>
    <p:cSldViewPr>
      <p:cViewPr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2F39BE-751F-41E9-8004-A72C755EFD23}" type="datetimeFigureOut">
              <a:rPr lang="ko-KR" altLang="en-US"/>
              <a:pPr>
                <a:defRPr/>
              </a:pPr>
              <a:t>2013-05-28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E3F009-09DE-4EDB-B965-AF53F39313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573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863" eaLnBrk="1" hangingPunct="1">
              <a:spcBef>
                <a:spcPct val="0"/>
              </a:spcBef>
            </a:pPr>
            <a:endParaRPr lang="en-US" sz="1000" smtClean="0">
              <a:ea typeface="맑은 고딕" pitchFamily="34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863" eaLnBrk="1" hangingPunct="1">
              <a:spcBef>
                <a:spcPct val="0"/>
              </a:spcBef>
            </a:pPr>
            <a:endParaRPr lang="en-US" sz="1000" smtClean="0">
              <a:ea typeface="맑은 고딕" pitchFamily="34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863" eaLnBrk="1" hangingPunct="1">
              <a:spcBef>
                <a:spcPct val="0"/>
              </a:spcBef>
            </a:pPr>
            <a:endParaRPr lang="en-US" sz="1000" smtClean="0">
              <a:ea typeface="맑은 고딕" pitchFamily="34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863" eaLnBrk="1" hangingPunct="1">
              <a:spcBef>
                <a:spcPct val="0"/>
              </a:spcBef>
            </a:pPr>
            <a:endParaRPr lang="en-US" sz="1000" smtClean="0">
              <a:ea typeface="맑은 고딕" pitchFamily="34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863" eaLnBrk="1" hangingPunct="1">
              <a:spcBef>
                <a:spcPct val="0"/>
              </a:spcBef>
            </a:pPr>
            <a:endParaRPr lang="en-US" sz="1000" smtClean="0">
              <a:ea typeface="맑은 고딕" pitchFamily="34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863" eaLnBrk="1" hangingPunct="1">
              <a:spcBef>
                <a:spcPct val="0"/>
              </a:spcBef>
            </a:pPr>
            <a:endParaRPr lang="en-US" sz="1000" smtClean="0">
              <a:ea typeface="맑은 고딕" pitchFamily="34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863" eaLnBrk="1" hangingPunct="1">
              <a:spcBef>
                <a:spcPct val="0"/>
              </a:spcBef>
            </a:pPr>
            <a:endParaRPr lang="en-US" sz="1000" smtClean="0">
              <a:ea typeface="맑은 고딕" pitchFamily="34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PTC_ppt_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8804275" y="6635750"/>
            <a:ext cx="3397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atinLnBrk="0">
              <a:defRPr/>
            </a:pPr>
            <a:fld id="{F206F2D7-A566-459C-B35C-0636771407EF}" type="slidenum">
              <a:rPr lang="en-US" sz="1000" smtClean="0">
                <a:solidFill>
                  <a:srgbClr val="FFFFFF"/>
                </a:solidFill>
              </a:rPr>
              <a:pPr latinLnBrk="0">
                <a:defRPr/>
              </a:pPr>
              <a:t>‹#›</a:t>
            </a:fld>
            <a:endParaRPr lang="en-US" sz="1000" smtClean="0">
              <a:solidFill>
                <a:srgbClr val="FF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95400" y="3048000"/>
            <a:ext cx="7848600" cy="1470025"/>
          </a:xfrm>
        </p:spPr>
        <p:txBody>
          <a:bodyPr/>
          <a:lstStyle>
            <a:lvl1pPr algn="ctr">
              <a:defRPr sz="3400">
                <a:solidFill>
                  <a:srgbClr val="1D75B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724400"/>
            <a:ext cx="7848600" cy="1752600"/>
          </a:xfrm>
        </p:spPr>
        <p:txBody>
          <a:bodyPr/>
          <a:lstStyle>
            <a:lvl1pPr marL="0" indent="0" algn="ctr">
              <a:buFontTx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4308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8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5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1D75B4"/>
              </a:buClr>
              <a:defRPr/>
            </a:lvl1pPr>
            <a:lvl2pPr>
              <a:buClr>
                <a:srgbClr val="00B0F0"/>
              </a:buClr>
              <a:defRPr/>
            </a:lvl2pPr>
            <a:lvl3pPr>
              <a:buClr>
                <a:srgbClr val="00B0F0"/>
              </a:buClr>
              <a:defRPr/>
            </a:lvl3pPr>
            <a:lvl4pPr>
              <a:buClr>
                <a:srgbClr val="00B0F0"/>
              </a:buClr>
              <a:defRPr/>
            </a:lvl4pPr>
            <a:lvl5pPr>
              <a:buClr>
                <a:srgbClr val="00B0F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63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7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8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2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42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232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776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CPTC_ppt_inside_v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820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8686800" y="6418263"/>
            <a:ext cx="3095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atinLnBrk="0">
              <a:defRPr/>
            </a:pPr>
            <a:fld id="{82C84A4B-8EFA-4459-96D0-ACA6116D223D}" type="slidenum">
              <a:rPr lang="en-US" sz="800" b="1" smtClean="0">
                <a:solidFill>
                  <a:srgbClr val="595959"/>
                </a:solidFill>
              </a:rPr>
              <a:pPr latinLnBrk="0">
                <a:defRPr/>
              </a:pPr>
              <a:t>‹#›</a:t>
            </a:fld>
            <a:endParaRPr lang="en-US" sz="800" b="1" smtClean="0">
              <a:solidFill>
                <a:srgbClr val="59595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D75B4"/>
          </a:solidFill>
          <a:latin typeface="Arial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D75B4"/>
          </a:solidFill>
          <a:latin typeface="Arial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D75B4"/>
          </a:solidFill>
          <a:latin typeface="Arial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D75B4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D75B4"/>
        </a:buClr>
        <a:buChar char="•"/>
        <a:defRPr sz="20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2BFC5"/>
        </a:buClr>
        <a:buChar char="–"/>
        <a:defRPr>
          <a:solidFill>
            <a:srgbClr val="5F5F5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2BFC5"/>
        </a:buClr>
        <a:buChar char="•"/>
        <a:defRPr>
          <a:solidFill>
            <a:srgbClr val="5F5F5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2BFC5"/>
        </a:buClr>
        <a:buChar char="–"/>
        <a:defRPr>
          <a:solidFill>
            <a:srgbClr val="5F5F5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2BFC5"/>
        </a:buClr>
        <a:buChar char="»"/>
        <a:defRPr>
          <a:solidFill>
            <a:srgbClr val="5F5F5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1B14F"/>
        </a:buClr>
        <a:buChar char="»"/>
        <a:defRPr>
          <a:solidFill>
            <a:srgbClr val="5F5F5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1B14F"/>
        </a:buClr>
        <a:buChar char="»"/>
        <a:defRPr>
          <a:solidFill>
            <a:srgbClr val="5F5F5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1B14F"/>
        </a:buClr>
        <a:buChar char="»"/>
        <a:defRPr>
          <a:solidFill>
            <a:srgbClr val="5F5F5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1B14F"/>
        </a:buClr>
        <a:buChar char="»"/>
        <a:defRPr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proteomecenter.org/wiki/index.php?title=Software:T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413" y="1989138"/>
            <a:ext cx="4537075" cy="17541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latinLnBrk="1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ko-KR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charset="-127"/>
              </a:rPr>
              <a:t>PE-MMR (SA)</a:t>
            </a:r>
          </a:p>
          <a:p>
            <a:pPr algn="ctr">
              <a:defRPr/>
            </a:pPr>
            <a:r>
              <a:rPr lang="en-US" altLang="ko-KR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charset="-127"/>
              </a:rPr>
              <a:t>User Guide</a:t>
            </a:r>
            <a:endParaRPr lang="ko-KR" altLang="en-US" sz="5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250825" y="1268413"/>
            <a:ext cx="79216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0050" indent="-400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1" hangingPunct="1">
              <a:lnSpc>
                <a:spcPct val="200000"/>
              </a:lnSpc>
              <a:buFontTx/>
              <a:buAutoNum type="romanUcPeriod"/>
            </a:pPr>
            <a:r>
              <a:rPr lang="en-US" altLang="ko-KR" b="1" dirty="0">
                <a:latin typeface="맑은 고딕" pitchFamily="34" charset="-127"/>
                <a:ea typeface="맑은 고딕" pitchFamily="34" charset="-127"/>
              </a:rPr>
              <a:t>System Requirements</a:t>
            </a:r>
          </a:p>
          <a:p>
            <a:pPr eaLnBrk="1" latinLnBrk="1" hangingPunct="1">
              <a:lnSpc>
                <a:spcPct val="200000"/>
              </a:lnSpc>
              <a:buFontTx/>
              <a:buAutoNum type="romanUcPeriod"/>
            </a:pPr>
            <a:r>
              <a:rPr lang="en-US" altLang="ko-KR" b="1" dirty="0">
                <a:latin typeface="맑은 고딕" pitchFamily="34" charset="-127"/>
                <a:ea typeface="맑은 고딕" pitchFamily="34" charset="-127"/>
              </a:rPr>
              <a:t>Installation</a:t>
            </a:r>
          </a:p>
          <a:p>
            <a:pPr eaLnBrk="1" latinLnBrk="1" hangingPunct="1">
              <a:lnSpc>
                <a:spcPct val="200000"/>
              </a:lnSpc>
              <a:buFontTx/>
              <a:buAutoNum type="romanUcPeriod"/>
            </a:pPr>
            <a:r>
              <a:rPr lang="en-US" altLang="ko-KR" b="1" dirty="0">
                <a:latin typeface="맑은 고딕" pitchFamily="34" charset="-127"/>
                <a:ea typeface="맑은 고딕" pitchFamily="34" charset="-127"/>
              </a:rPr>
              <a:t>Program Execution</a:t>
            </a:r>
          </a:p>
          <a:p>
            <a:pPr eaLnBrk="1" latinLnBrk="1" hangingPunct="1">
              <a:lnSpc>
                <a:spcPct val="200000"/>
              </a:lnSpc>
              <a:buFontTx/>
              <a:buAutoNum type="romanUcPeriod"/>
            </a:pPr>
            <a:r>
              <a:rPr lang="en-US" altLang="ko-KR" b="1" dirty="0">
                <a:latin typeface="맑은 고딕" pitchFamily="34" charset="-127"/>
                <a:ea typeface="맑은 고딕" pitchFamily="34" charset="-127"/>
              </a:rPr>
              <a:t>Troubleshooting</a:t>
            </a:r>
          </a:p>
          <a:p>
            <a:pPr eaLnBrk="1" latinLnBrk="1" hangingPunct="1">
              <a:lnSpc>
                <a:spcPct val="200000"/>
              </a:lnSpc>
              <a:buFontTx/>
              <a:buAutoNum type="romanUcPeriod"/>
            </a:pPr>
            <a:endParaRPr lang="ko-KR" altLang="en-US" b="1" dirty="0">
              <a:latin typeface="맑은 고딕" pitchFamily="34" charset="-127"/>
              <a:ea typeface="맑은 고딕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0" y="234950"/>
            <a:ext cx="442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1" hangingPunct="1"/>
            <a:r>
              <a:rPr lang="en-US" altLang="ko-KR" b="1">
                <a:solidFill>
                  <a:schemeClr val="bg1"/>
                </a:solidFill>
                <a:latin typeface="맑은 고딕" pitchFamily="34" charset="-127"/>
                <a:ea typeface="맑은 고딕" pitchFamily="34" charset="-127"/>
              </a:rPr>
              <a:t>I. System Requirement </a:t>
            </a:r>
            <a:endParaRPr lang="ko-KR" altLang="en-US" b="1">
              <a:solidFill>
                <a:schemeClr val="bg1"/>
              </a:solidFill>
              <a:latin typeface="맑은 고딕" pitchFamily="34" charset="-127"/>
              <a:ea typeface="맑은 고딕" pitchFamily="34" charset="-127"/>
            </a:endParaRP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0" y="1268413"/>
            <a:ext cx="856932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altLang="ko-KR" sz="1600" b="1" dirty="0">
                <a:latin typeface="맑은 고딕" pitchFamily="34" charset="-127"/>
                <a:ea typeface="맑은 고딕" pitchFamily="34" charset="-127"/>
              </a:rPr>
              <a:t>RAM 2GB or More</a:t>
            </a:r>
          </a:p>
          <a:p>
            <a:pPr eaLnBrk="1" latin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altLang="ko-KR" sz="1600" b="1" dirty="0">
                <a:latin typeface="맑은 고딕" pitchFamily="34" charset="-127"/>
                <a:ea typeface="맑은 고딕" pitchFamily="34" charset="-127"/>
              </a:rPr>
              <a:t>JDK 1.5 or More</a:t>
            </a:r>
            <a:r>
              <a:rPr lang="ko-KR" altLang="en-US" sz="1600" b="1" dirty="0">
                <a:latin typeface="맑은 고딕" pitchFamily="34" charset="-127"/>
                <a:ea typeface="맑은 고딕" pitchFamily="34" charset="-127"/>
              </a:rPr>
              <a:t>  </a:t>
            </a:r>
            <a:r>
              <a:rPr lang="en-US" altLang="ko-KR" sz="1600" b="1" dirty="0">
                <a:latin typeface="맑은 고딕" pitchFamily="34" charset="-127"/>
                <a:ea typeface="맑은 고딕" pitchFamily="34" charset="-127"/>
              </a:rPr>
              <a:t>(64bit Recommended)</a:t>
            </a:r>
          </a:p>
          <a:p>
            <a:pPr eaLnBrk="1" latin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altLang="ko-KR" sz="1600" b="1" dirty="0">
                <a:latin typeface="맑은 고딕" pitchFamily="34" charset="-127"/>
                <a:ea typeface="맑은 고딕" pitchFamily="34" charset="-127"/>
              </a:rPr>
              <a:t>TPP (</a:t>
            </a:r>
            <a:r>
              <a:rPr lang="en-US" altLang="ko-KR" sz="1600" b="1" dirty="0">
                <a:latin typeface="맑은 고딕" pitchFamily="34" charset="-127"/>
                <a:ea typeface="맑은 고딕" pitchFamily="34" charset="-127"/>
                <a:hlinkClick r:id="rId3"/>
              </a:rPr>
              <a:t>http://tools.proteomecenter.org/wiki/index.php?title=Software:TPP</a:t>
            </a:r>
            <a:r>
              <a:rPr lang="en-US" altLang="ko-KR" sz="1600" b="1" dirty="0">
                <a:latin typeface="맑은 고딕" pitchFamily="34" charset="-127"/>
                <a:ea typeface="맑은 고딕" pitchFamily="34" charset="-127"/>
              </a:rPr>
              <a:t>)</a:t>
            </a:r>
          </a:p>
          <a:p>
            <a:pPr eaLnBrk="1" latin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altLang="ko-KR" sz="1600" b="1" dirty="0" err="1">
                <a:latin typeface="맑은 고딕" pitchFamily="34" charset="-127"/>
                <a:ea typeface="맑은 고딕" pitchFamily="34" charset="-127"/>
              </a:rPr>
              <a:t>msconvert</a:t>
            </a:r>
            <a:r>
              <a:rPr lang="en-US" altLang="ko-KR" sz="1600" b="1" dirty="0">
                <a:latin typeface="맑은 고딕" pitchFamily="34" charset="-127"/>
                <a:ea typeface="맑은 고딕" pitchFamily="34" charset="-127"/>
              </a:rPr>
              <a:t> </a:t>
            </a:r>
            <a:r>
              <a:rPr lang="en-US" altLang="ko-KR" sz="1600" b="1" dirty="0" smtClean="0">
                <a:latin typeface="맑은 고딕" pitchFamily="34" charset="-127"/>
                <a:ea typeface="맑은 고딕" pitchFamily="34" charset="-127"/>
              </a:rPr>
              <a:t>(Installed as option when TPP is installed)</a:t>
            </a:r>
            <a:endParaRPr lang="en-US" altLang="ko-KR" sz="1600" b="1" dirty="0">
              <a:latin typeface="맑은 고딕" pitchFamily="34" charset="-127"/>
              <a:ea typeface="맑은 고딕" pitchFamily="34" charset="-127"/>
            </a:endParaRPr>
          </a:p>
          <a:p>
            <a:pPr eaLnBrk="1" latin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altLang="ko-KR" sz="1600" b="1" dirty="0">
                <a:latin typeface="맑은 고딕" pitchFamily="34" charset="-127"/>
                <a:ea typeface="맑은 고딕" pitchFamily="34" charset="-127"/>
              </a:rPr>
              <a:t>Thermo Foundation 2.0 (for Q-</a:t>
            </a:r>
            <a:r>
              <a:rPr lang="en-US" altLang="ko-KR" sz="1600" b="1" dirty="0" err="1">
                <a:latin typeface="맑은 고딕" pitchFamily="34" charset="-127"/>
                <a:ea typeface="맑은 고딕" pitchFamily="34" charset="-127"/>
              </a:rPr>
              <a:t>Exactive</a:t>
            </a:r>
            <a:r>
              <a:rPr lang="en-US" altLang="ko-KR" sz="1600" b="1" dirty="0">
                <a:latin typeface="맑은 고딕" pitchFamily="34" charset="-127"/>
                <a:ea typeface="맑은 고딕" pitchFamily="34" charset="-127"/>
              </a:rPr>
              <a:t>)</a:t>
            </a:r>
          </a:p>
          <a:p>
            <a:pPr eaLnBrk="1" latin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altLang="ko-KR" sz="1600" b="1" dirty="0" err="1">
                <a:latin typeface="맑은 고딕" pitchFamily="34" charset="-127"/>
                <a:ea typeface="맑은 고딕" pitchFamily="34" charset="-127"/>
              </a:rPr>
              <a:t>Xcalibrabur</a:t>
            </a:r>
            <a:r>
              <a:rPr lang="en-US" altLang="ko-KR" sz="1600" b="1" dirty="0">
                <a:latin typeface="맑은 고딕" pitchFamily="34" charset="-127"/>
                <a:ea typeface="맑은 고딕" pitchFamily="34" charset="-127"/>
              </a:rPr>
              <a:t> 2.2 (for Q-</a:t>
            </a:r>
            <a:r>
              <a:rPr lang="en-US" altLang="ko-KR" sz="1600" b="1" dirty="0" err="1">
                <a:latin typeface="맑은 고딕" pitchFamily="34" charset="-127"/>
                <a:ea typeface="맑은 고딕" pitchFamily="34" charset="-127"/>
              </a:rPr>
              <a:t>Exactive</a:t>
            </a:r>
            <a:r>
              <a:rPr lang="en-US" altLang="ko-KR" sz="1600" b="1" dirty="0">
                <a:latin typeface="맑은 고딕" pitchFamily="34" charset="-127"/>
                <a:ea typeface="맑은 고딕" pitchFamily="34" charset="-127"/>
              </a:rPr>
              <a:t>)</a:t>
            </a:r>
          </a:p>
          <a:p>
            <a:pPr eaLnBrk="1" latinLnBrk="1" hangingPunct="1">
              <a:lnSpc>
                <a:spcPct val="150000"/>
              </a:lnSpc>
              <a:buFont typeface="Arial" charset="0"/>
              <a:buChar char="•"/>
            </a:pPr>
            <a:endParaRPr lang="ko-KR" altLang="en-US" sz="1600" b="1" dirty="0">
              <a:latin typeface="맑은 고딕" pitchFamily="34" charset="-127"/>
              <a:ea typeface="맑은 고딕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0" y="234950"/>
            <a:ext cx="442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1" hangingPunct="1"/>
            <a:r>
              <a:rPr lang="en-US" altLang="ko-KR" b="1">
                <a:solidFill>
                  <a:schemeClr val="bg1"/>
                </a:solidFill>
                <a:latin typeface="맑은 고딕" pitchFamily="34" charset="-127"/>
                <a:ea typeface="맑은 고딕" pitchFamily="34" charset="-127"/>
              </a:rPr>
              <a:t>II. Installation</a:t>
            </a:r>
            <a:endParaRPr lang="ko-KR" altLang="en-US" b="1">
              <a:solidFill>
                <a:schemeClr val="bg1"/>
              </a:solidFill>
              <a:latin typeface="맑은 고딕" pitchFamily="34" charset="-127"/>
              <a:ea typeface="맑은 고딕" pitchFamily="34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825" y="1268413"/>
            <a:ext cx="8642350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 latinLnBrk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Unzip PEMMR_SA_1.1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lvl="1" indent="-285750" fontAlgn="auto" latinLnBrk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ko-KR" sz="1400" dirty="0">
                <a:latin typeface="+mj-lt"/>
                <a:ea typeface="맑은 고딕" pitchFamily="50" charset="-127"/>
                <a:cs typeface="+mn-cs"/>
              </a:rPr>
              <a:t>log4j (directory)</a:t>
            </a:r>
          </a:p>
          <a:p>
            <a:pPr marL="742950" lvl="1" indent="-285750" fontAlgn="auto" latinLnBrk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ko-KR" sz="1400" dirty="0" err="1">
                <a:latin typeface="+mj-lt"/>
                <a:ea typeface="맑은 고딕" pitchFamily="50" charset="-127"/>
                <a:cs typeface="+mn-cs"/>
              </a:rPr>
              <a:t>pemmr</a:t>
            </a:r>
            <a:r>
              <a:rPr lang="en-US" altLang="ko-KR" sz="1400" dirty="0">
                <a:latin typeface="+mj-lt"/>
                <a:ea typeface="맑은 고딕" pitchFamily="50" charset="-127"/>
                <a:cs typeface="+mn-cs"/>
              </a:rPr>
              <a:t> (directory)</a:t>
            </a:r>
          </a:p>
          <a:p>
            <a:pPr marL="742950" lvl="1" indent="-285750" fontAlgn="auto" latinLnBrk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ko-KR" sz="1400" dirty="0">
                <a:latin typeface="+mj-lt"/>
                <a:ea typeface="맑은 고딕" pitchFamily="50" charset="-127"/>
                <a:cs typeface="+mn-cs"/>
              </a:rPr>
              <a:t>RAPID1.07 (directory)</a:t>
            </a:r>
          </a:p>
          <a:p>
            <a:pPr marL="742950" lvl="1" indent="-285750" fontAlgn="auto" latinLnBrk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ko-KR" sz="1400" dirty="0">
                <a:latin typeface="+mj-lt"/>
                <a:ea typeface="맑은 고딕" pitchFamily="50" charset="-127"/>
                <a:cs typeface="+mn-cs"/>
              </a:rPr>
              <a:t>PEMMR.cmd  (Command Executable </a:t>
            </a:r>
            <a:r>
              <a:rPr lang="en-US" altLang="ko-KR" sz="1400" dirty="0" smtClean="0">
                <a:latin typeface="+mj-lt"/>
                <a:ea typeface="맑은 고딕" pitchFamily="50" charset="-127"/>
                <a:cs typeface="+mn-cs"/>
              </a:rPr>
              <a:t>File)</a:t>
            </a:r>
            <a:endParaRPr lang="en-US" altLang="ko-KR" sz="1400" dirty="0">
              <a:latin typeface="+mj-lt"/>
              <a:ea typeface="맑은 고딕" pitchFamily="50" charset="-127"/>
              <a:cs typeface="+mn-cs"/>
            </a:endParaRPr>
          </a:p>
          <a:p>
            <a:pPr marL="742950" lvl="1" indent="-285750" fontAlgn="auto" latinLnBrk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ko-KR" sz="1400" dirty="0">
                <a:latin typeface="+mj-lt"/>
                <a:ea typeface="맑은 고딕" pitchFamily="50" charset="-127"/>
                <a:cs typeface="+mn-cs"/>
              </a:rPr>
              <a:t>pemmr_sa_param.txt  (PEMMR-Parameter File)</a:t>
            </a:r>
          </a:p>
          <a:p>
            <a:pPr marL="742950" lvl="1" indent="-285750" fontAlgn="auto" latinLnBrk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ko-KR" sz="1400" dirty="0">
                <a:latin typeface="+mj-lt"/>
                <a:ea typeface="맑은 고딕" pitchFamily="50" charset="-127"/>
                <a:cs typeface="+mn-cs"/>
              </a:rPr>
              <a:t>UserGuide.pptx (User Guide)</a:t>
            </a:r>
          </a:p>
          <a:p>
            <a:pPr marL="742950" lvl="1" indent="-285750" fontAlgn="auto" latinLnBrk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altLang="ko-KR" sz="1400" b="1" dirty="0"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342900" indent="-342900" fontAlgn="auto" latinLnBrk="1">
              <a:spcBef>
                <a:spcPts val="0"/>
              </a:spcBef>
              <a:spcAft>
                <a:spcPts val="0"/>
              </a:spcAft>
              <a:buFontTx/>
              <a:buAutoNum type="arabicParenR" startAt="2"/>
              <a:defRPr/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PEMMR.cmd : Open </a:t>
            </a:r>
            <a:r>
              <a:rPr lang="en-US" altLang="ko-KR" sz="1400" b="1" dirty="0">
                <a:latin typeface="맑은 고딕" pitchFamily="50" charset="-127"/>
                <a:ea typeface="맑은 고딕" pitchFamily="50" charset="-127"/>
                <a:cs typeface="+mn-cs"/>
              </a:rPr>
              <a:t>file in text editor</a:t>
            </a:r>
            <a:r>
              <a:rPr lang="ko-KR" altLang="en-US" sz="1400" b="1" dirty="0">
                <a:latin typeface="맑은 고딕" pitchFamily="50" charset="-127"/>
                <a:ea typeface="맑은 고딕" pitchFamily="50" charset="-127"/>
                <a:cs typeface="+mn-cs"/>
              </a:rPr>
              <a:t> 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to modify as below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lvl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>
                <a:latin typeface="+mj-lt"/>
                <a:ea typeface="맑은 고딕" pitchFamily="50" charset="-127"/>
                <a:cs typeface="+mn-cs"/>
              </a:rPr>
              <a:t>@echo off</a:t>
            </a:r>
          </a:p>
          <a:p>
            <a:pPr lvl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>
                <a:solidFill>
                  <a:srgbClr val="C00000"/>
                </a:solidFill>
                <a:latin typeface="+mj-lt"/>
                <a:ea typeface="맑은 고딕" pitchFamily="50" charset="-127"/>
                <a:cs typeface="+mn-cs"/>
              </a:rPr>
              <a:t>SET PEMMR_HOME=</a:t>
            </a:r>
            <a:r>
              <a:rPr lang="en-US" altLang="ko-KR" sz="1000" b="1" dirty="0">
                <a:solidFill>
                  <a:srgbClr val="C00000"/>
                </a:solidFill>
                <a:latin typeface="+mj-lt"/>
                <a:ea typeface="맑은 고딕" pitchFamily="50" charset="-127"/>
                <a:cs typeface="+mn-cs"/>
              </a:rPr>
              <a:t>D:\Programs\PEMMR_SA_Release\1.1</a:t>
            </a:r>
            <a:r>
              <a:rPr lang="en-US" altLang="ko-KR" sz="1000" dirty="0">
                <a:solidFill>
                  <a:srgbClr val="C00000"/>
                </a:solidFill>
                <a:latin typeface="+mj-lt"/>
                <a:ea typeface="맑은 고딕" pitchFamily="50" charset="-127"/>
                <a:cs typeface="+mn-cs"/>
              </a:rPr>
              <a:t>  (PEMMR.cmd Change to </a:t>
            </a:r>
            <a:r>
              <a:rPr lang="en-US" altLang="ko-KR" sz="1000" dirty="0">
                <a:solidFill>
                  <a:srgbClr val="C00000"/>
                </a:solidFill>
                <a:ea typeface="맑은 고딕" pitchFamily="50" charset="-127"/>
              </a:rPr>
              <a:t>file existing </a:t>
            </a:r>
            <a:r>
              <a:rPr lang="en-US" altLang="ko-KR" sz="1000" dirty="0">
                <a:solidFill>
                  <a:srgbClr val="C00000"/>
                </a:solidFill>
                <a:latin typeface="+mj-lt"/>
                <a:ea typeface="맑은 고딕" pitchFamily="50" charset="-127"/>
                <a:cs typeface="+mn-cs"/>
              </a:rPr>
              <a:t>Directory Address)</a:t>
            </a:r>
          </a:p>
          <a:p>
            <a:pPr lvl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>
                <a:latin typeface="+mj-lt"/>
                <a:ea typeface="맑은 고딕" pitchFamily="50" charset="-127"/>
                <a:cs typeface="+mn-cs"/>
              </a:rPr>
              <a:t>SET CLASSPATH=%PEMMR_HOME%\</a:t>
            </a:r>
            <a:r>
              <a:rPr lang="en-US" altLang="ko-KR" sz="1000" dirty="0" err="1">
                <a:latin typeface="+mj-lt"/>
                <a:ea typeface="맑은 고딕" pitchFamily="50" charset="-127"/>
                <a:cs typeface="+mn-cs"/>
              </a:rPr>
              <a:t>pemmr</a:t>
            </a:r>
            <a:r>
              <a:rPr lang="en-US" altLang="ko-KR" sz="1000" dirty="0">
                <a:latin typeface="+mj-lt"/>
                <a:ea typeface="맑은 고딕" pitchFamily="50" charset="-127"/>
                <a:cs typeface="+mn-cs"/>
              </a:rPr>
              <a:t>\pemmr_sa_1.1.jar;%PEMMR_HOME%\log4j\log4j-1.2.15.jar;%PEMMR_HOME%\log4j;</a:t>
            </a:r>
          </a:p>
          <a:p>
            <a:pPr lvl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>
                <a:latin typeface="+mj-lt"/>
                <a:ea typeface="맑은 고딕" pitchFamily="50" charset="-127"/>
                <a:cs typeface="+mn-cs"/>
              </a:rPr>
              <a:t>set MEM=2048M</a:t>
            </a:r>
          </a:p>
          <a:p>
            <a:pPr lvl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>
                <a:latin typeface="+mj-lt"/>
                <a:ea typeface="맑은 고딕" pitchFamily="50" charset="-127"/>
                <a:cs typeface="+mn-cs"/>
              </a:rPr>
              <a:t>if ""%1""=="""" </a:t>
            </a:r>
            <a:r>
              <a:rPr lang="en-US" altLang="ko-KR" sz="1000" dirty="0" err="1">
                <a:latin typeface="+mj-lt"/>
                <a:ea typeface="맑은 고딕" pitchFamily="50" charset="-127"/>
                <a:cs typeface="+mn-cs"/>
              </a:rPr>
              <a:t>goto</a:t>
            </a:r>
            <a:r>
              <a:rPr lang="en-US" altLang="ko-KR" sz="1000" dirty="0">
                <a:latin typeface="+mj-lt"/>
                <a:ea typeface="맑은 고딕" pitchFamily="50" charset="-127"/>
                <a:cs typeface="+mn-cs"/>
              </a:rPr>
              <a:t> example</a:t>
            </a:r>
          </a:p>
          <a:p>
            <a:pPr lvl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 err="1">
                <a:latin typeface="+mj-lt"/>
                <a:ea typeface="맑은 고딕" pitchFamily="50" charset="-127"/>
                <a:cs typeface="+mn-cs"/>
              </a:rPr>
              <a:t>goto</a:t>
            </a:r>
            <a:r>
              <a:rPr lang="en-US" altLang="ko-KR" sz="1000" dirty="0">
                <a:latin typeface="+mj-lt"/>
                <a:ea typeface="맑은 고딕" pitchFamily="50" charset="-127"/>
                <a:cs typeface="+mn-cs"/>
              </a:rPr>
              <a:t> exec1</a:t>
            </a:r>
          </a:p>
          <a:p>
            <a:pPr lvl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>
                <a:latin typeface="+mj-lt"/>
                <a:ea typeface="맑은 고딕" pitchFamily="50" charset="-127"/>
                <a:cs typeface="+mn-cs"/>
              </a:rPr>
              <a:t>:example</a:t>
            </a:r>
          </a:p>
          <a:p>
            <a:pPr lvl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>
                <a:latin typeface="+mj-lt"/>
                <a:ea typeface="맑은 고딕" pitchFamily="50" charset="-127"/>
                <a:cs typeface="+mn-cs"/>
              </a:rPr>
              <a:t>echo Example) PEMMR [pemmr_sa_param.txt]</a:t>
            </a:r>
          </a:p>
          <a:p>
            <a:pPr lvl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 err="1">
                <a:latin typeface="+mj-lt"/>
                <a:ea typeface="맑은 고딕" pitchFamily="50" charset="-127"/>
                <a:cs typeface="+mn-cs"/>
              </a:rPr>
              <a:t>goto</a:t>
            </a:r>
            <a:r>
              <a:rPr lang="en-US" altLang="ko-KR" sz="1000" dirty="0">
                <a:latin typeface="+mj-lt"/>
                <a:ea typeface="맑은 고딕" pitchFamily="50" charset="-127"/>
                <a:cs typeface="+mn-cs"/>
              </a:rPr>
              <a:t> end</a:t>
            </a:r>
          </a:p>
          <a:p>
            <a:pPr lvl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>
                <a:latin typeface="+mj-lt"/>
                <a:ea typeface="맑은 고딕" pitchFamily="50" charset="-127"/>
                <a:cs typeface="+mn-cs"/>
              </a:rPr>
              <a:t>:exec1</a:t>
            </a:r>
          </a:p>
          <a:p>
            <a:pPr lvl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>
                <a:latin typeface="+mj-lt"/>
                <a:ea typeface="맑은 고딕" pitchFamily="50" charset="-127"/>
                <a:cs typeface="+mn-cs"/>
              </a:rPr>
              <a:t>java -</a:t>
            </a:r>
            <a:r>
              <a:rPr lang="en-US" altLang="ko-KR" sz="1000" dirty="0" err="1">
                <a:latin typeface="+mj-lt"/>
                <a:ea typeface="맑은 고딕" pitchFamily="50" charset="-127"/>
                <a:cs typeface="+mn-cs"/>
              </a:rPr>
              <a:t>Xmx%MEM</a:t>
            </a:r>
            <a:r>
              <a:rPr lang="en-US" altLang="ko-KR" sz="1000" dirty="0">
                <a:latin typeface="+mj-lt"/>
                <a:ea typeface="맑은 고딕" pitchFamily="50" charset="-127"/>
                <a:cs typeface="+mn-cs"/>
              </a:rPr>
              <a:t>% </a:t>
            </a:r>
            <a:r>
              <a:rPr lang="en-US" altLang="ko-KR" sz="1000" dirty="0" err="1">
                <a:latin typeface="+mj-lt"/>
                <a:ea typeface="맑은 고딕" pitchFamily="50" charset="-127"/>
                <a:cs typeface="+mn-cs"/>
              </a:rPr>
              <a:t>pemmr_sa.PEMMRExec</a:t>
            </a:r>
            <a:r>
              <a:rPr lang="en-US" altLang="ko-KR" sz="1000" dirty="0">
                <a:latin typeface="+mj-lt"/>
                <a:ea typeface="맑은 고딕" pitchFamily="50" charset="-127"/>
                <a:cs typeface="+mn-cs"/>
              </a:rPr>
              <a:t> %*</a:t>
            </a:r>
          </a:p>
          <a:p>
            <a:pPr lvl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 err="1">
                <a:latin typeface="+mj-lt"/>
                <a:ea typeface="맑은 고딕" pitchFamily="50" charset="-127"/>
                <a:cs typeface="+mn-cs"/>
              </a:rPr>
              <a:t>goto</a:t>
            </a:r>
            <a:r>
              <a:rPr lang="en-US" altLang="ko-KR" sz="1000" dirty="0">
                <a:latin typeface="+mj-lt"/>
                <a:ea typeface="맑은 고딕" pitchFamily="50" charset="-127"/>
                <a:cs typeface="+mn-cs"/>
              </a:rPr>
              <a:t> end</a:t>
            </a:r>
          </a:p>
          <a:p>
            <a:pPr lvl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>
                <a:latin typeface="+mj-lt"/>
                <a:ea typeface="맑은 고딕" pitchFamily="50" charset="-127"/>
                <a:cs typeface="+mn-cs"/>
              </a:rPr>
              <a:t>:end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0" y="234950"/>
            <a:ext cx="442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1" hangingPunct="1"/>
            <a:r>
              <a:rPr lang="en-US" altLang="ko-KR" b="1" dirty="0">
                <a:solidFill>
                  <a:schemeClr val="bg1"/>
                </a:solidFill>
                <a:latin typeface="맑은 고딕" pitchFamily="34" charset="-127"/>
                <a:ea typeface="맑은 고딕" pitchFamily="34" charset="-127"/>
              </a:rPr>
              <a:t>III. Program </a:t>
            </a:r>
            <a:r>
              <a:rPr lang="en-US" altLang="ko-KR" b="1" dirty="0" smtClean="0">
                <a:solidFill>
                  <a:schemeClr val="bg1"/>
                </a:solidFill>
                <a:latin typeface="맑은 고딕" pitchFamily="34" charset="-127"/>
                <a:ea typeface="맑은 고딕" pitchFamily="34" charset="-127"/>
              </a:rPr>
              <a:t>Execution</a:t>
            </a:r>
            <a:endParaRPr lang="ko-KR" altLang="en-US" b="1" dirty="0">
              <a:solidFill>
                <a:schemeClr val="bg1"/>
              </a:solidFill>
              <a:latin typeface="맑은 고딕" pitchFamily="34" charset="-127"/>
              <a:ea typeface="맑은 고딕" pitchFamily="34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825" y="1066800"/>
            <a:ext cx="864235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Modify </a:t>
            </a:r>
            <a:r>
              <a:rPr lang="en-US" altLang="ko-KR" sz="1400" b="1" i="1" dirty="0" smtClean="0">
                <a:latin typeface="맑은 고딕" pitchFamily="50" charset="-127"/>
                <a:ea typeface="맑은 고딕" pitchFamily="50" charset="-127"/>
                <a:cs typeface="+mn-cs"/>
              </a:rPr>
              <a:t>pemmr_sa_param.txt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 as below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342900" indent="-34290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altLang="ko-KR" sz="1400" b="1" dirty="0">
                <a:latin typeface="맑은 고딕" pitchFamily="50" charset="-127"/>
                <a:ea typeface="맑은 고딕" pitchFamily="50" charset="-127"/>
                <a:cs typeface="+mn-cs"/>
              </a:rPr>
              <a:t>R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un Command line</a:t>
            </a:r>
          </a:p>
          <a:p>
            <a:pPr marL="342900" indent="-34290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Change  directory file of </a:t>
            </a:r>
            <a:r>
              <a:rPr lang="en-US" altLang="ko-KR" sz="1400" b="1" i="1" dirty="0" smtClean="0">
                <a:latin typeface="맑은 고딕" pitchFamily="50" charset="-127"/>
                <a:ea typeface="맑은 고딕" pitchFamily="50" charset="-127"/>
                <a:cs typeface="+mn-cs"/>
              </a:rPr>
              <a:t>PEMMR.cmd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 (In this case, 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D</a:t>
            </a:r>
            <a:r>
              <a:rPr lang="en-US" altLang="ko-KR" sz="1200" b="1" dirty="0">
                <a:latin typeface="맑은 고딕" pitchFamily="50" charset="-127"/>
                <a:ea typeface="맑은 고딕" pitchFamily="50" charset="-127"/>
                <a:cs typeface="+mn-cs"/>
              </a:rPr>
              <a:t>:\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Programs\PEMMR_SA_Release\1.1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)</a:t>
            </a:r>
          </a:p>
          <a:p>
            <a:pPr marL="342900" indent="-34290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Run </a:t>
            </a:r>
            <a:r>
              <a:rPr lang="en-US" altLang="ko-KR" sz="1400" b="1" dirty="0">
                <a:latin typeface="맑은 고딕" pitchFamily="50" charset="-127"/>
                <a:ea typeface="맑은 고딕" pitchFamily="50" charset="-127"/>
                <a:cs typeface="+mn-cs"/>
              </a:rPr>
              <a:t>the program 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typing </a:t>
            </a:r>
            <a:r>
              <a:rPr lang="en-US" altLang="ko-KR" sz="1400" b="1" i="1" dirty="0" smtClean="0">
                <a:latin typeface="맑은 고딕" pitchFamily="50" charset="-127"/>
                <a:ea typeface="맑은 고딕" pitchFamily="50" charset="-127"/>
                <a:cs typeface="+mn-cs"/>
              </a:rPr>
              <a:t>PEMMR.cmd pemmr_sa_param.txt</a:t>
            </a:r>
            <a:endParaRPr lang="en-US" altLang="ko-KR" sz="1400" b="1" i="1" dirty="0"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342900" indent="-34290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altLang="ko-KR" sz="1400" b="1" dirty="0">
                <a:latin typeface="맑은 고딕" pitchFamily="50" charset="-127"/>
                <a:ea typeface="맑은 고딕" pitchFamily="50" charset="-127"/>
                <a:cs typeface="+mn-cs"/>
              </a:rPr>
              <a:t>PEMMR will create </a:t>
            </a:r>
            <a:r>
              <a:rPr lang="en-US" altLang="ko-KR" sz="1400" b="1" i="1" dirty="0" err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+mn-cs"/>
              </a:rPr>
              <a:t>xxxx_PEMMR.mgf</a:t>
            </a:r>
            <a:r>
              <a:rPr lang="en-US" altLang="ko-KR" sz="1400" b="1" dirty="0">
                <a:latin typeface="맑은 고딕" pitchFamily="50" charset="-127"/>
                <a:ea typeface="맑은 고딕" pitchFamily="50" charset="-127"/>
                <a:cs typeface="+mn-cs"/>
              </a:rPr>
              <a:t> 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 which will be used for peptide search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342900" indent="-34290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ko-KR" altLang="en-US" sz="1000" dirty="0">
              <a:latin typeface="+mj-lt"/>
              <a:ea typeface="맑은 고딕" pitchFamily="50" charset="-127"/>
              <a:cs typeface="+mn-cs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225425" y="2924175"/>
            <a:ext cx="1987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1" hangingPunct="1"/>
            <a:r>
              <a:rPr lang="en-US" altLang="ko-KR" sz="1400" b="1" dirty="0">
                <a:ea typeface="굴림" charset="-127"/>
              </a:rPr>
              <a:t>pemmr_sa_param.txt</a:t>
            </a:r>
            <a:endParaRPr lang="ko-KR" altLang="en-US" sz="1400" b="1" dirty="0">
              <a:ea typeface="굴림" charset="-127"/>
            </a:endParaRPr>
          </a:p>
        </p:txBody>
      </p:sp>
      <p:sp>
        <p:nvSpPr>
          <p:cNvPr id="7173" name="직사각형 4"/>
          <p:cNvSpPr>
            <a:spLocks noChangeArrowheads="1"/>
          </p:cNvSpPr>
          <p:nvPr/>
        </p:nvSpPr>
        <p:spPr bwMode="auto">
          <a:xfrm>
            <a:off x="215900" y="3214688"/>
            <a:ext cx="8640763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atinLnBrk="1"/>
            <a:r>
              <a:rPr lang="en-US" altLang="ko-KR" sz="1000" dirty="0">
                <a:ea typeface="굴림" charset="-127"/>
              </a:rPr>
              <a:t>#################### External Programs ###################</a:t>
            </a:r>
          </a:p>
          <a:p>
            <a:pPr latinLnBrk="1"/>
            <a:r>
              <a:rPr lang="en-US" altLang="ko-KR" sz="1000" dirty="0">
                <a:solidFill>
                  <a:srgbClr val="FF0000"/>
                </a:solidFill>
                <a:ea typeface="굴림" charset="-127"/>
              </a:rPr>
              <a:t>RAPID=D:/Programs/PEMMR_SA_Release/1.1/RAPID1.07/RAPID.exe</a:t>
            </a:r>
          </a:p>
          <a:p>
            <a:pPr latinLnBrk="1"/>
            <a:r>
              <a:rPr lang="en-US" altLang="ko-KR" sz="1000" dirty="0">
                <a:ea typeface="굴림" charset="-127"/>
              </a:rPr>
              <a:t>MSCONVERT=C:/Inetpub/tpp-bin/msconvert.exe</a:t>
            </a:r>
          </a:p>
          <a:p>
            <a:pPr latinLnBrk="1"/>
            <a:r>
              <a:rPr lang="en-US" altLang="ko-KR" sz="1000" dirty="0">
                <a:ea typeface="굴림" charset="-127"/>
              </a:rPr>
              <a:t>MZXML2SEARCH=C:/Inetpub/tpp-bin/MzXML2Search.exe</a:t>
            </a:r>
          </a:p>
          <a:p>
            <a:pPr latinLnBrk="1"/>
            <a:endParaRPr lang="en-US" altLang="ko-KR" sz="1000" dirty="0">
              <a:ea typeface="굴림" charset="-127"/>
            </a:endParaRPr>
          </a:p>
          <a:p>
            <a:pPr latinLnBrk="1"/>
            <a:r>
              <a:rPr lang="en-US" altLang="ko-KR" sz="1000" dirty="0">
                <a:ea typeface="굴림" charset="-127"/>
              </a:rPr>
              <a:t>################## UMC Create ##################</a:t>
            </a:r>
          </a:p>
          <a:p>
            <a:pPr latinLnBrk="1"/>
            <a:r>
              <a:rPr lang="en-US" altLang="ko-KR" sz="1000" dirty="0">
                <a:solidFill>
                  <a:srgbClr val="FF0000"/>
                </a:solidFill>
                <a:ea typeface="굴림" charset="-127"/>
              </a:rPr>
              <a:t>RAW_FILE_URL=D:/Programs/PEMMR_SA_Release/1.1/Example/N1_5ug_100cm_300min_1_091112.raw</a:t>
            </a:r>
          </a:p>
          <a:p>
            <a:pPr latinLnBrk="1"/>
            <a:r>
              <a:rPr lang="en-US" altLang="ko-KR" sz="1000" dirty="0">
                <a:ea typeface="굴림" charset="-127"/>
              </a:rPr>
              <a:t>UMC_ALGORITHM=1</a:t>
            </a:r>
          </a:p>
          <a:p>
            <a:pPr latinLnBrk="1"/>
            <a:r>
              <a:rPr lang="en-US" altLang="ko-KR" sz="1000" dirty="0">
                <a:ea typeface="굴림" charset="-127"/>
              </a:rPr>
              <a:t>SCAN_COUNT=2</a:t>
            </a:r>
          </a:p>
          <a:p>
            <a:pPr latinLnBrk="1"/>
            <a:r>
              <a:rPr lang="en-US" altLang="ko-KR" sz="1000" dirty="0">
                <a:ea typeface="굴림" charset="-127"/>
              </a:rPr>
              <a:t>HOLE_COUNT=5</a:t>
            </a:r>
          </a:p>
          <a:p>
            <a:pPr latinLnBrk="1"/>
            <a:r>
              <a:rPr lang="en-US" altLang="ko-KR" sz="1000" dirty="0">
                <a:ea typeface="굴림" charset="-127"/>
              </a:rPr>
              <a:t>MASS_TOLERANCE=10</a:t>
            </a:r>
          </a:p>
          <a:p>
            <a:pPr latinLnBrk="1"/>
            <a:r>
              <a:rPr lang="en-US" altLang="ko-KR" sz="1000" dirty="0">
                <a:ea typeface="굴림" charset="-127"/>
              </a:rPr>
              <a:t>MIN_MASS=0</a:t>
            </a:r>
          </a:p>
          <a:p>
            <a:pPr latinLnBrk="1"/>
            <a:r>
              <a:rPr lang="en-US" altLang="ko-KR" sz="1000" dirty="0">
                <a:ea typeface="굴림" charset="-127"/>
              </a:rPr>
              <a:t>MIN_INTENSITY=0</a:t>
            </a:r>
          </a:p>
          <a:p>
            <a:pPr latinLnBrk="1"/>
            <a:endParaRPr lang="en-US" altLang="ko-KR" sz="1000" dirty="0">
              <a:ea typeface="굴림" charset="-127"/>
            </a:endParaRPr>
          </a:p>
          <a:p>
            <a:pPr latinLnBrk="1"/>
            <a:r>
              <a:rPr lang="en-US" altLang="ko-KR" sz="1000" dirty="0">
                <a:ea typeface="굴림" charset="-127"/>
              </a:rPr>
              <a:t>################## Spectrum Filtering ##################</a:t>
            </a:r>
          </a:p>
          <a:p>
            <a:pPr latinLnBrk="1"/>
            <a:r>
              <a:rPr lang="en-US" altLang="ko-KR" sz="1000" dirty="0">
                <a:ea typeface="굴림" charset="-127"/>
              </a:rPr>
              <a:t>SCAN_RANGE=5</a:t>
            </a:r>
          </a:p>
          <a:p>
            <a:pPr latinLnBrk="1"/>
            <a:r>
              <a:rPr lang="en-US" altLang="ko-KR" sz="1000" dirty="0">
                <a:ea typeface="굴림" charset="-127"/>
              </a:rPr>
              <a:t>UMC_LINK_TOLERANCE=10</a:t>
            </a:r>
            <a:endParaRPr lang="ko-KR" altLang="en-US" sz="1000" dirty="0">
              <a:ea typeface="굴림" charset="-127"/>
            </a:endParaRPr>
          </a:p>
        </p:txBody>
      </p:sp>
      <p:sp>
        <p:nvSpPr>
          <p:cNvPr id="7174" name="직사각형 6"/>
          <p:cNvSpPr>
            <a:spLocks noChangeArrowheads="1"/>
          </p:cNvSpPr>
          <p:nvPr/>
        </p:nvSpPr>
        <p:spPr bwMode="auto">
          <a:xfrm>
            <a:off x="215900" y="6053138"/>
            <a:ext cx="84248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atinLnBrk="1"/>
            <a:r>
              <a:rPr lang="en-US" altLang="ko-KR" sz="1000" b="1" i="1">
                <a:ea typeface="굴림" charset="-127"/>
              </a:rPr>
              <a:t>"Postexperiment Monoisotopic Mass Filtering and Refinement (PE-MMR) of Tandem Mass Spectrometric Data Increases Accuracy of Peptide Identification in LC/MS/MS" </a:t>
            </a:r>
          </a:p>
          <a:p>
            <a:pPr latinLnBrk="1"/>
            <a:r>
              <a:rPr lang="en-US" altLang="ko-KR" sz="1000" b="1" i="1">
                <a:ea typeface="굴림" charset="-127"/>
              </a:rPr>
              <a:t>Shin, B.; Jung, H.-J.; Hyung, S.-W.; Kim, H.; Lee, D.; Lee, C.; Yu, M.-H.; Lee, S.-W. Mol. Cell. Proteomics  2008, 7, 1124-1134.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0" y="234950"/>
            <a:ext cx="6516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1" hangingPunct="1"/>
            <a:r>
              <a:rPr lang="en-US" altLang="ko-KR" b="1" dirty="0">
                <a:solidFill>
                  <a:schemeClr val="bg1"/>
                </a:solidFill>
                <a:latin typeface="맑은 고딕" pitchFamily="34" charset="-127"/>
                <a:ea typeface="맑은 고딕" pitchFamily="34" charset="-127"/>
              </a:rPr>
              <a:t>III. Program Execution</a:t>
            </a:r>
            <a:r>
              <a:rPr lang="ko-KR" altLang="en-US" b="1" dirty="0">
                <a:solidFill>
                  <a:schemeClr val="bg1"/>
                </a:solidFill>
                <a:latin typeface="맑은 고딕" pitchFamily="34" charset="-127"/>
                <a:ea typeface="맑은 고딕" pitchFamily="34" charset="-127"/>
              </a:rPr>
              <a:t> </a:t>
            </a:r>
            <a:r>
              <a:rPr lang="en-US" altLang="ko-KR" b="1" dirty="0" smtClean="0">
                <a:solidFill>
                  <a:schemeClr val="bg1"/>
                </a:solidFill>
                <a:latin typeface="맑은 고딕" pitchFamily="34" charset="-127"/>
                <a:ea typeface="맑은 고딕" pitchFamily="34" charset="-127"/>
              </a:rPr>
              <a:t>(Editing pemmr_sa_param.txt )</a:t>
            </a:r>
            <a:endParaRPr lang="ko-KR" altLang="en-US" b="1" dirty="0">
              <a:solidFill>
                <a:schemeClr val="bg1"/>
              </a:solidFill>
              <a:latin typeface="맑은 고딕" pitchFamily="34" charset="-127"/>
              <a:ea typeface="맑은 고딕" pitchFamily="34" charset="-127"/>
            </a:endParaRP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250825" y="908050"/>
            <a:ext cx="2506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1" hangingPunct="1"/>
            <a:r>
              <a:rPr lang="en-US" altLang="ko-KR" b="1">
                <a:ea typeface="굴림" charset="-127"/>
              </a:rPr>
              <a:t>pemmr_sa_param.txt</a:t>
            </a:r>
            <a:endParaRPr lang="ko-KR" altLang="en-US" b="1">
              <a:ea typeface="굴림" charset="-127"/>
            </a:endParaRPr>
          </a:p>
        </p:txBody>
      </p:sp>
      <p:sp>
        <p:nvSpPr>
          <p:cNvPr id="8196" name="직사각형 4"/>
          <p:cNvSpPr>
            <a:spLocks noChangeArrowheads="1"/>
          </p:cNvSpPr>
          <p:nvPr/>
        </p:nvSpPr>
        <p:spPr bwMode="auto">
          <a:xfrm>
            <a:off x="285750" y="1316038"/>
            <a:ext cx="8640763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atinLnBrk="1"/>
            <a:r>
              <a:rPr lang="en-US" altLang="ko-KR" sz="1100" dirty="0">
                <a:ea typeface="굴림" charset="-127"/>
              </a:rPr>
              <a:t>#################### External Programs ###################</a:t>
            </a:r>
          </a:p>
          <a:p>
            <a:pPr latinLnBrk="1"/>
            <a:r>
              <a:rPr lang="en-US" altLang="ko-KR" sz="1100" b="1" dirty="0">
                <a:solidFill>
                  <a:srgbClr val="C00000"/>
                </a:solidFill>
                <a:ea typeface="굴림" charset="-127"/>
              </a:rPr>
              <a:t>RAPID=D:/Programs/PEMMR_SA_Release/1.1/RAPID1.07/RAPID.exe</a:t>
            </a:r>
          </a:p>
          <a:p>
            <a:pPr latinLnBrk="1"/>
            <a:r>
              <a:rPr lang="en-US" altLang="ko-KR" sz="1100" b="1" dirty="0">
                <a:solidFill>
                  <a:srgbClr val="222268"/>
                </a:solidFill>
                <a:ea typeface="굴림" charset="-127"/>
              </a:rPr>
              <a:t>MSCONVERT=C:/Inetpub/tpp-bin/msconvert.exe</a:t>
            </a:r>
          </a:p>
          <a:p>
            <a:pPr latinLnBrk="1"/>
            <a:r>
              <a:rPr lang="en-US" altLang="ko-KR" sz="1100" b="1" dirty="0">
                <a:solidFill>
                  <a:srgbClr val="222268"/>
                </a:solidFill>
                <a:ea typeface="굴림" charset="-127"/>
              </a:rPr>
              <a:t>MZXML2SEARCH=C:/Inetpub/tpp-bin/MzXML2Search.exe</a:t>
            </a:r>
          </a:p>
          <a:p>
            <a:pPr latinLnBrk="1"/>
            <a:endParaRPr lang="en-US" altLang="ko-KR" sz="1100" dirty="0">
              <a:ea typeface="굴림" charset="-127"/>
            </a:endParaRPr>
          </a:p>
          <a:p>
            <a:pPr latinLnBrk="1"/>
            <a:r>
              <a:rPr lang="en-US" altLang="ko-KR" sz="1100" dirty="0">
                <a:ea typeface="굴림" charset="-127"/>
              </a:rPr>
              <a:t>################## UMC Create ##################</a:t>
            </a:r>
          </a:p>
          <a:p>
            <a:pPr latinLnBrk="1"/>
            <a:r>
              <a:rPr lang="en-US" altLang="ko-KR" sz="1100" b="1" dirty="0">
                <a:solidFill>
                  <a:srgbClr val="C00000"/>
                </a:solidFill>
                <a:ea typeface="굴림" charset="-127"/>
              </a:rPr>
              <a:t>RAW_FILE_URL=D:/Programs/PEMMR_SA_Release/1.1/Example/N1_5ug_100cm_300min_1_091112.raw</a:t>
            </a:r>
          </a:p>
          <a:p>
            <a:pPr latinLnBrk="1"/>
            <a:r>
              <a:rPr lang="en-US" altLang="ko-KR" sz="1100" dirty="0">
                <a:ea typeface="굴림" charset="-127"/>
              </a:rPr>
              <a:t>UMC_ALGORITHM=1</a:t>
            </a:r>
          </a:p>
          <a:p>
            <a:pPr latinLnBrk="1"/>
            <a:r>
              <a:rPr lang="en-US" altLang="ko-KR" sz="1100" dirty="0">
                <a:ea typeface="굴림" charset="-127"/>
              </a:rPr>
              <a:t>SCAN_COUNT=2</a:t>
            </a:r>
          </a:p>
          <a:p>
            <a:pPr latinLnBrk="1"/>
            <a:r>
              <a:rPr lang="en-US" altLang="ko-KR" sz="1100" dirty="0">
                <a:ea typeface="굴림" charset="-127"/>
              </a:rPr>
              <a:t>HOLE_COUNT=5</a:t>
            </a:r>
          </a:p>
          <a:p>
            <a:pPr latinLnBrk="1"/>
            <a:r>
              <a:rPr lang="en-US" altLang="ko-KR" sz="1100" dirty="0">
                <a:ea typeface="굴림" charset="-127"/>
              </a:rPr>
              <a:t>MASS_TOLERANCE=10</a:t>
            </a:r>
          </a:p>
          <a:p>
            <a:pPr latinLnBrk="1"/>
            <a:r>
              <a:rPr lang="en-US" altLang="ko-KR" sz="1100" dirty="0">
                <a:ea typeface="굴림" charset="-127"/>
              </a:rPr>
              <a:t>MIN_MASS=0</a:t>
            </a:r>
          </a:p>
          <a:p>
            <a:pPr latinLnBrk="1"/>
            <a:r>
              <a:rPr lang="en-US" altLang="ko-KR" sz="1100" dirty="0">
                <a:ea typeface="굴림" charset="-127"/>
              </a:rPr>
              <a:t>MIN_INTENSITY=0</a:t>
            </a:r>
          </a:p>
          <a:p>
            <a:pPr latinLnBrk="1"/>
            <a:endParaRPr lang="en-US" altLang="ko-KR" sz="1100" dirty="0">
              <a:ea typeface="굴림" charset="-127"/>
            </a:endParaRPr>
          </a:p>
          <a:p>
            <a:pPr latinLnBrk="1"/>
            <a:r>
              <a:rPr lang="en-US" altLang="ko-KR" sz="1100" dirty="0">
                <a:ea typeface="굴림" charset="-127"/>
              </a:rPr>
              <a:t>################## Spectrum Filtering ##################</a:t>
            </a:r>
          </a:p>
          <a:p>
            <a:pPr latinLnBrk="1"/>
            <a:r>
              <a:rPr lang="en-US" altLang="ko-KR" sz="1100" dirty="0">
                <a:ea typeface="굴림" charset="-127"/>
              </a:rPr>
              <a:t>SCAN_RANGE=5</a:t>
            </a:r>
          </a:p>
          <a:p>
            <a:pPr latinLnBrk="1"/>
            <a:r>
              <a:rPr lang="en-US" altLang="ko-KR" sz="1100" dirty="0">
                <a:ea typeface="굴림" charset="-127"/>
              </a:rPr>
              <a:t>UMC_LINK_TOLERANCE=10</a:t>
            </a:r>
            <a:endParaRPr lang="ko-KR" altLang="en-US" sz="1100" dirty="0">
              <a:ea typeface="굴림" charset="-127"/>
            </a:endParaRP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88900" y="4389438"/>
            <a:ext cx="72664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1" hangingPunct="1">
              <a:buFont typeface="Arial" charset="0"/>
              <a:buChar char="•"/>
            </a:pPr>
            <a:r>
              <a:rPr lang="en-US" altLang="ko-KR" sz="1200" b="1" dirty="0">
                <a:latin typeface="맑은 고딕" pitchFamily="34" charset="-127"/>
                <a:ea typeface="맑은 고딕" pitchFamily="34" charset="-127"/>
              </a:rPr>
              <a:t>RAPID program is provided with PEMMR and </a:t>
            </a:r>
            <a:r>
              <a:rPr lang="en-US" altLang="ko-KR" sz="1200" b="1" dirty="0" smtClean="0">
                <a:latin typeface="맑은 고딕" pitchFamily="34" charset="-127"/>
                <a:ea typeface="맑은 고딕" pitchFamily="34" charset="-127"/>
              </a:rPr>
              <a:t>it is located in PEMMR_HOME </a:t>
            </a:r>
            <a:r>
              <a:rPr lang="en-US" altLang="ko-KR" sz="1200" b="1" dirty="0">
                <a:latin typeface="맑은 고딕" pitchFamily="34" charset="-127"/>
                <a:ea typeface="맑은 고딕" pitchFamily="34" charset="-127"/>
              </a:rPr>
              <a:t>sub directory</a:t>
            </a:r>
          </a:p>
          <a:p>
            <a:pPr eaLnBrk="1" latinLnBrk="1" hangingPunct="1">
              <a:buFont typeface="Arial" charset="0"/>
              <a:buChar char="•"/>
            </a:pPr>
            <a:r>
              <a:rPr lang="en-US" altLang="ko-KR" sz="1200" b="1" dirty="0">
                <a:ea typeface="굴림" charset="-127"/>
              </a:rPr>
              <a:t>MSCONVERT</a:t>
            </a:r>
            <a:r>
              <a:rPr lang="ko-KR" altLang="en-US" sz="1200" b="1" dirty="0">
                <a:ea typeface="굴림" charset="-127"/>
              </a:rPr>
              <a:t> </a:t>
            </a:r>
            <a:r>
              <a:rPr lang="en-US" altLang="ko-KR" sz="1200" b="1" dirty="0">
                <a:ea typeface="굴림" charset="-127"/>
              </a:rPr>
              <a:t>and MZXML2SEARCH </a:t>
            </a:r>
            <a:r>
              <a:rPr lang="en-US" altLang="ko-KR" sz="1200" b="1" dirty="0" smtClean="0">
                <a:ea typeface="굴림" charset="-127"/>
              </a:rPr>
              <a:t>is installed with TPP </a:t>
            </a:r>
          </a:p>
          <a:p>
            <a:pPr eaLnBrk="1" latinLnBrk="1" hangingPunct="1">
              <a:buFont typeface="Arial" charset="0"/>
              <a:buChar char="•"/>
            </a:pPr>
            <a:r>
              <a:rPr lang="en-US" altLang="ko-KR" sz="1200" b="1" dirty="0" smtClean="0">
                <a:ea typeface="굴림" charset="-127"/>
              </a:rPr>
              <a:t>RAW_FILE_URL </a:t>
            </a:r>
            <a:r>
              <a:rPr lang="en-US" altLang="ko-KR" sz="1200" b="1" dirty="0">
                <a:ea typeface="굴림" charset="-127"/>
              </a:rPr>
              <a:t>is</a:t>
            </a:r>
            <a:r>
              <a:rPr lang="ko-KR" altLang="en-US" sz="1200" b="1" dirty="0">
                <a:ea typeface="굴림" charset="-127"/>
              </a:rPr>
              <a:t> </a:t>
            </a:r>
            <a:r>
              <a:rPr lang="en-US" altLang="ko-KR" sz="1200" b="1" dirty="0" smtClean="0">
                <a:ea typeface="굴림" charset="-127"/>
              </a:rPr>
              <a:t>URL of RAW file under </a:t>
            </a:r>
            <a:r>
              <a:rPr lang="en-US" altLang="ko-KR" sz="1200" b="1" dirty="0" err="1" smtClean="0">
                <a:ea typeface="굴림" charset="-127"/>
              </a:rPr>
              <a:t>excution</a:t>
            </a:r>
            <a:endParaRPr lang="ko-KR" altLang="en-US" sz="1200" b="1" dirty="0">
              <a:latin typeface="맑은 고딕" pitchFamily="34" charset="-127"/>
              <a:ea typeface="맑은 고딕" pitchFamily="34" charset="-127"/>
            </a:endParaRP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179388" y="5219700"/>
            <a:ext cx="87137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1" hangingPunct="1"/>
            <a:r>
              <a:rPr lang="en-US" altLang="ko-KR" b="1" dirty="0" smtClean="0">
                <a:solidFill>
                  <a:srgbClr val="C00000"/>
                </a:solidFill>
                <a:latin typeface="맑은 고딕" pitchFamily="34" charset="-127"/>
                <a:ea typeface="맑은 고딕" pitchFamily="34" charset="-127"/>
              </a:rPr>
              <a:t>Caution</a:t>
            </a:r>
            <a:r>
              <a:rPr lang="ko-KR" altLang="en-US" b="1" dirty="0" smtClean="0">
                <a:solidFill>
                  <a:srgbClr val="C00000"/>
                </a:solidFill>
                <a:latin typeface="맑은 고딕" pitchFamily="34" charset="-127"/>
                <a:ea typeface="맑은 고딕" pitchFamily="34" charset="-127"/>
              </a:rPr>
              <a:t> </a:t>
            </a:r>
            <a:r>
              <a:rPr lang="en-US" altLang="ko-KR" b="1" dirty="0">
                <a:solidFill>
                  <a:srgbClr val="C00000"/>
                </a:solidFill>
                <a:latin typeface="맑은 고딕" pitchFamily="34" charset="-127"/>
                <a:ea typeface="맑은 고딕" pitchFamily="34" charset="-127"/>
              </a:rPr>
              <a:t>: </a:t>
            </a:r>
            <a:r>
              <a:rPr lang="en-US" altLang="ko-KR" b="1" dirty="0" smtClean="0">
                <a:solidFill>
                  <a:srgbClr val="C00000"/>
                </a:solidFill>
                <a:latin typeface="맑은 고딕" pitchFamily="34" charset="-127"/>
                <a:ea typeface="맑은 고딕" pitchFamily="34" charset="-127"/>
              </a:rPr>
              <a:t>All directories typed in </a:t>
            </a:r>
            <a:r>
              <a:rPr lang="en-US" altLang="ko-KR" b="1" i="1" dirty="0" smtClean="0">
                <a:solidFill>
                  <a:srgbClr val="C00000"/>
                </a:solidFill>
                <a:latin typeface="맑은 고딕" pitchFamily="34" charset="-127"/>
                <a:ea typeface="맑은 고딕" pitchFamily="34" charset="-127"/>
              </a:rPr>
              <a:t>pemmr_sa_param.txt</a:t>
            </a:r>
            <a:r>
              <a:rPr lang="en-US" altLang="ko-KR" b="1" dirty="0" smtClean="0">
                <a:solidFill>
                  <a:srgbClr val="C00000"/>
                </a:solidFill>
                <a:latin typeface="맑은 고딕" pitchFamily="34" charset="-127"/>
                <a:ea typeface="맑은 고딕" pitchFamily="34" charset="-127"/>
              </a:rPr>
              <a:t> file should be entered using “/”</a:t>
            </a:r>
            <a:endParaRPr lang="ko-KR" altLang="en-US" b="1" dirty="0">
              <a:solidFill>
                <a:srgbClr val="C00000"/>
              </a:solidFill>
              <a:latin typeface="맑은 고딕" pitchFamily="34" charset="-127"/>
              <a:ea typeface="맑은 고딕" pitchFamily="34" charset="-127"/>
            </a:endParaRPr>
          </a:p>
        </p:txBody>
      </p:sp>
      <p:sp>
        <p:nvSpPr>
          <p:cNvPr id="8199" name="직사각형 7"/>
          <p:cNvSpPr>
            <a:spLocks noChangeArrowheads="1"/>
          </p:cNvSpPr>
          <p:nvPr/>
        </p:nvSpPr>
        <p:spPr bwMode="auto">
          <a:xfrm>
            <a:off x="179388" y="5859164"/>
            <a:ext cx="8737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atinLnBrk="1"/>
            <a:r>
              <a:rPr lang="en-US" altLang="ko-KR" sz="1400" b="1" dirty="0" smtClean="0">
                <a:solidFill>
                  <a:srgbClr val="C00000"/>
                </a:solidFill>
                <a:ea typeface="굴림" charset="-127"/>
              </a:rPr>
              <a:t>e.g.)RAPID=D</a:t>
            </a:r>
            <a:r>
              <a:rPr lang="en-US" altLang="ko-KR" sz="1400" b="1" dirty="0">
                <a:solidFill>
                  <a:srgbClr val="C00000"/>
                </a:solidFill>
                <a:ea typeface="굴림" charset="-127"/>
              </a:rPr>
              <a:t>:\Programs\PEMMR_SA_Release\1.1\RAPID1.07\RAPID.exe (X)</a:t>
            </a:r>
          </a:p>
          <a:p>
            <a:pPr latinLnBrk="1"/>
            <a:r>
              <a:rPr lang="en-US" altLang="ko-KR" sz="1400" b="1" dirty="0" smtClean="0">
                <a:solidFill>
                  <a:srgbClr val="C00000"/>
                </a:solidFill>
                <a:ea typeface="굴림" charset="-127"/>
              </a:rPr>
              <a:t>       RAPID=D</a:t>
            </a:r>
            <a:r>
              <a:rPr lang="en-US" altLang="ko-KR" sz="1400" b="1" dirty="0">
                <a:solidFill>
                  <a:srgbClr val="C00000"/>
                </a:solidFill>
                <a:ea typeface="굴림" charset="-127"/>
              </a:rPr>
              <a:t>:/Programs/PEMMR_SA_Release/1.1/RAPID1.07/RAPID.exe (O)</a:t>
            </a:r>
          </a:p>
          <a:p>
            <a:pPr latinLnBrk="1"/>
            <a:endParaRPr lang="en-US" altLang="ko-KR" sz="1400" b="1" dirty="0">
              <a:solidFill>
                <a:srgbClr val="C00000"/>
              </a:solidFill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0" y="234950"/>
            <a:ext cx="442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1" hangingPunct="1"/>
            <a:r>
              <a:rPr lang="en-US" altLang="ko-KR" b="1" dirty="0">
                <a:solidFill>
                  <a:schemeClr val="bg1"/>
                </a:solidFill>
                <a:latin typeface="맑은 고딕" pitchFamily="34" charset="-127"/>
                <a:ea typeface="맑은 고딕" pitchFamily="34" charset="-127"/>
              </a:rPr>
              <a:t>IV. </a:t>
            </a:r>
            <a:r>
              <a:rPr lang="en-US" altLang="ko-KR" b="1" dirty="0" smtClean="0">
                <a:solidFill>
                  <a:schemeClr val="bg1"/>
                </a:solidFill>
                <a:latin typeface="맑은 고딕" pitchFamily="34" charset="-127"/>
                <a:ea typeface="맑은 고딕" pitchFamily="34" charset="-127"/>
              </a:rPr>
              <a:t>Troubleshooting</a:t>
            </a:r>
            <a:endParaRPr lang="ko-KR" altLang="en-US" b="1" dirty="0">
              <a:solidFill>
                <a:schemeClr val="bg1"/>
              </a:solidFill>
              <a:latin typeface="맑은 고딕" pitchFamily="34" charset="-127"/>
              <a:ea typeface="맑은 고딕" pitchFamily="34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825" y="1196975"/>
            <a:ext cx="86423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 latinLnBrk="1">
              <a:spcBef>
                <a:spcPts val="0"/>
              </a:spcBef>
              <a:spcAft>
                <a:spcPts val="0"/>
              </a:spcAft>
              <a:buAutoNum type="alphaUcPeriod" startAt="17"/>
              <a:defRPr/>
            </a:pP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Stop running with the message of "</a:t>
            </a:r>
            <a:r>
              <a:rPr lang="en-US" altLang="ko-KR" sz="1200" b="1" i="1" dirty="0" err="1" smtClean="0">
                <a:latin typeface="맑은 고딕" pitchFamily="50" charset="-127"/>
                <a:ea typeface="맑은 고딕" pitchFamily="50" charset="-127"/>
                <a:cs typeface="+mn-cs"/>
              </a:rPr>
              <a:t>java.lang.ClassNotFoundException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"</a:t>
            </a:r>
          </a:p>
          <a:p>
            <a:pPr marL="228600" indent="-228600" fontAlgn="auto" latinLnBrk="1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Open PEMMR.cmd file in text editor and make sure the </a:t>
            </a:r>
            <a:r>
              <a:rPr lang="en-US" altLang="ko-KR" sz="1200" b="1" dirty="0" err="1" smtClean="0">
                <a:latin typeface="맑은 고딕" pitchFamily="50" charset="-127"/>
                <a:ea typeface="맑은 고딕" pitchFamily="50" charset="-127"/>
                <a:cs typeface="+mn-cs"/>
              </a:rPr>
              <a:t>dir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 of  “SET PEMMR HOME location” entered properly.</a:t>
            </a: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b="1" dirty="0" smtClean="0"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Q. Execution is interrupted with the message "</a:t>
            </a:r>
            <a:r>
              <a:rPr lang="en-US" altLang="ko-KR" sz="1200" b="1" i="1" dirty="0" smtClean="0">
                <a:latin typeface="+mn-lt"/>
                <a:cs typeface="+mn-cs"/>
              </a:rPr>
              <a:t>Exception </a:t>
            </a:r>
            <a:r>
              <a:rPr lang="en-US" altLang="ko-KR" sz="1200" b="1" i="1" dirty="0">
                <a:latin typeface="+mn-lt"/>
                <a:cs typeface="+mn-cs"/>
              </a:rPr>
              <a:t>in thread "main": </a:t>
            </a:r>
            <a:r>
              <a:rPr lang="en-US" altLang="ko-KR" sz="1200" b="1" i="1" dirty="0" err="1">
                <a:latin typeface="+mn-lt"/>
                <a:cs typeface="+mn-cs"/>
              </a:rPr>
              <a:t>java.lang.OutOfMemoryError</a:t>
            </a:r>
            <a:r>
              <a:rPr lang="en-US" altLang="ko-KR" sz="1200" b="1" i="1" dirty="0">
                <a:latin typeface="+mn-lt"/>
                <a:cs typeface="+mn-cs"/>
              </a:rPr>
              <a:t>: Java heap space</a:t>
            </a:r>
            <a:r>
              <a:rPr lang="en-US" altLang="ko-KR" sz="1200" b="1" dirty="0">
                <a:latin typeface="맑은 고딕" pitchFamily="50" charset="-127"/>
                <a:ea typeface="맑은 고딕" pitchFamily="50" charset="-127"/>
                <a:cs typeface="+mn-cs"/>
              </a:rPr>
              <a:t>" </a:t>
            </a:r>
            <a:endParaRPr lang="en-US" altLang="ko-KR" sz="1200" b="1" dirty="0" smtClean="0"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228600" indent="-228600" fontAlgn="auto" latinLnBrk="1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Open PEMMR.cmd in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 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text editor and increase MEM to 2048M. </a:t>
            </a: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b="1" dirty="0"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Q.  RAPID doesn’t run properly and the file size of resultant files (_isos.csv, </a:t>
            </a:r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_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scans.csv) is 0.</a:t>
            </a:r>
            <a:endParaRPr lang="en-US" altLang="ko-KR" sz="1200" b="1" dirty="0"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  <a:cs typeface="+mn-cs"/>
              </a:rPr>
              <a:t>A.  RAW </a:t>
            </a:r>
            <a:r>
              <a:rPr lang="en-US" altLang="ko-KR" sz="1200" b="1" dirty="0">
                <a:latin typeface="맑은 고딕" pitchFamily="50" charset="-127"/>
                <a:ea typeface="맑은 고딕" pitchFamily="50" charset="-127"/>
                <a:cs typeface="+mn-cs"/>
              </a:rPr>
              <a:t>file has not read properly by the program, Re-Install the Thermo</a:t>
            </a:r>
            <a:r>
              <a:rPr lang="ko-KR" altLang="en-US" sz="1200" b="1" dirty="0">
                <a:latin typeface="맑은 고딕" pitchFamily="50" charset="-127"/>
                <a:ea typeface="맑은 고딕" pitchFamily="50" charset="-127"/>
                <a:cs typeface="+mn-cs"/>
              </a:rPr>
              <a:t> </a:t>
            </a:r>
            <a:r>
              <a:rPr lang="en-US" altLang="ko-KR" sz="1200" b="1" dirty="0">
                <a:latin typeface="맑은 고딕" pitchFamily="50" charset="-127"/>
                <a:ea typeface="맑은 고딕" pitchFamily="50" charset="-127"/>
                <a:cs typeface="+mn-cs"/>
              </a:rPr>
              <a:t>foundation.</a:t>
            </a: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latin typeface="맑은 고딕" pitchFamily="50" charset="-127"/>
                <a:ea typeface="맑은 고딕" pitchFamily="50" charset="-127"/>
                <a:cs typeface="+mn-cs"/>
              </a:rPr>
              <a:t>  </a:t>
            </a:r>
            <a:endParaRPr lang="ko-KR" altLang="en-US" sz="1200" b="1" dirty="0"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250825" y="4941888"/>
            <a:ext cx="8642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1" hangingPunct="1"/>
            <a:r>
              <a:rPr lang="en-US" altLang="ko-KR" b="1" dirty="0">
                <a:solidFill>
                  <a:srgbClr val="C00000"/>
                </a:solidFill>
                <a:latin typeface="맑은 고딕" pitchFamily="34" charset="-127"/>
                <a:ea typeface="맑은 고딕" pitchFamily="34" charset="-127"/>
              </a:rPr>
              <a:t>If PEMMR program stopped generating result </a:t>
            </a:r>
            <a:r>
              <a:rPr lang="en-US" altLang="ko-KR" b="1" dirty="0" smtClean="0">
                <a:solidFill>
                  <a:srgbClr val="C00000"/>
                </a:solidFill>
                <a:latin typeface="맑은 고딕" pitchFamily="34" charset="-127"/>
                <a:ea typeface="맑은 고딕" pitchFamily="34" charset="-127"/>
              </a:rPr>
              <a:t>files, need to delete </a:t>
            </a:r>
            <a:r>
              <a:rPr lang="en-US" altLang="ko-KR" b="1" dirty="0">
                <a:solidFill>
                  <a:srgbClr val="C00000"/>
                </a:solidFill>
                <a:latin typeface="맑은 고딕" pitchFamily="34" charset="-127"/>
                <a:ea typeface="맑은 고딕" pitchFamily="34" charset="-127"/>
              </a:rPr>
              <a:t>the existing generated </a:t>
            </a:r>
            <a:r>
              <a:rPr lang="en-US" altLang="ko-KR" b="1" dirty="0" smtClean="0">
                <a:solidFill>
                  <a:srgbClr val="C00000"/>
                </a:solidFill>
                <a:latin typeface="맑은 고딕" pitchFamily="34" charset="-127"/>
                <a:ea typeface="맑은 고딕" pitchFamily="34" charset="-127"/>
              </a:rPr>
              <a:t>files</a:t>
            </a:r>
            <a:r>
              <a:rPr lang="ko-KR" altLang="en-US" b="1" dirty="0" smtClean="0">
                <a:solidFill>
                  <a:srgbClr val="C00000"/>
                </a:solidFill>
                <a:latin typeface="맑은 고딕" pitchFamily="34" charset="-127"/>
                <a:ea typeface="맑은 고딕" pitchFamily="34" charset="-127"/>
              </a:rPr>
              <a:t> </a:t>
            </a:r>
            <a:r>
              <a:rPr lang="en-US" altLang="ko-KR" b="1" dirty="0">
                <a:solidFill>
                  <a:srgbClr val="C00000"/>
                </a:solidFill>
                <a:latin typeface="맑은 고딕" pitchFamily="34" charset="-127"/>
                <a:ea typeface="맑은 고딕" pitchFamily="34" charset="-127"/>
              </a:rPr>
              <a:t>and run the PEMMR </a:t>
            </a:r>
            <a:r>
              <a:rPr lang="en-US" altLang="ko-KR" b="1" dirty="0" smtClean="0">
                <a:solidFill>
                  <a:srgbClr val="C00000"/>
                </a:solidFill>
                <a:latin typeface="맑은 고딕" pitchFamily="34" charset="-127"/>
                <a:ea typeface="맑은 고딕" pitchFamily="34" charset="-127"/>
              </a:rPr>
              <a:t>once </a:t>
            </a:r>
            <a:r>
              <a:rPr lang="en-US" altLang="ko-KR" b="1" dirty="0">
                <a:solidFill>
                  <a:srgbClr val="C00000"/>
                </a:solidFill>
                <a:latin typeface="맑은 고딕" pitchFamily="34" charset="-127"/>
                <a:ea typeface="맑은 고딕" pitchFamily="34" charset="-127"/>
              </a:rPr>
              <a:t>again</a:t>
            </a:r>
            <a:endParaRPr lang="ko-KR" altLang="en-US" b="1" dirty="0">
              <a:solidFill>
                <a:srgbClr val="C00000"/>
              </a:solidFill>
              <a:latin typeface="맑은 고딕" pitchFamily="34" charset="-127"/>
              <a:ea typeface="맑은 고딕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532</Words>
  <Application>Microsoft Office PowerPoint</Application>
  <PresentationFormat>화면 슬라이드 쇼(4:3)</PresentationFormat>
  <Paragraphs>98</Paragraphs>
  <Slides>7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Default Design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hokeun;Inam</dc:creator>
  <cp:lastModifiedBy>hokeun</cp:lastModifiedBy>
  <cp:revision>52</cp:revision>
  <dcterms:created xsi:type="dcterms:W3CDTF">2013-05-24T01:40:22Z</dcterms:created>
  <dcterms:modified xsi:type="dcterms:W3CDTF">2013-05-28T05:41:11Z</dcterms:modified>
</cp:coreProperties>
</file>